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4"/>
  </p:notesMasterIdLst>
  <p:handoutMasterIdLst>
    <p:handoutMasterId r:id="rId65"/>
  </p:handoutMasterIdLst>
  <p:sldIdLst>
    <p:sldId id="428" r:id="rId2"/>
    <p:sldId id="364" r:id="rId3"/>
    <p:sldId id="496" r:id="rId4"/>
    <p:sldId id="429" r:id="rId5"/>
    <p:sldId id="432" r:id="rId6"/>
    <p:sldId id="433" r:id="rId7"/>
    <p:sldId id="434" r:id="rId8"/>
    <p:sldId id="485" r:id="rId9"/>
    <p:sldId id="486" r:id="rId10"/>
    <p:sldId id="487" r:id="rId11"/>
    <p:sldId id="488" r:id="rId12"/>
    <p:sldId id="489" r:id="rId13"/>
    <p:sldId id="439" r:id="rId14"/>
    <p:sldId id="490" r:id="rId15"/>
    <p:sldId id="491" r:id="rId16"/>
    <p:sldId id="442" r:id="rId17"/>
    <p:sldId id="444" r:id="rId18"/>
    <p:sldId id="443" r:id="rId19"/>
    <p:sldId id="445" r:id="rId20"/>
    <p:sldId id="446" r:id="rId21"/>
    <p:sldId id="447" r:id="rId22"/>
    <p:sldId id="492" r:id="rId23"/>
    <p:sldId id="493" r:id="rId24"/>
    <p:sldId id="449" r:id="rId25"/>
    <p:sldId id="494" r:id="rId26"/>
    <p:sldId id="365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95" r:id="rId61"/>
    <p:sldId id="483" r:id="rId62"/>
    <p:sldId id="362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04" d="100"/>
          <a:sy n="104" d="100"/>
        </p:scale>
        <p:origin x="82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4003" y="9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4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 descr="C:\Users\KDY\Desktop\파이썬 3판\강의교안\줄배경.png">
            <a:extLst>
              <a:ext uri="{FF2B5EF4-FFF2-40B4-BE49-F238E27FC236}">
                <a16:creationId xmlns:a16="http://schemas.microsoft.com/office/drawing/2014/main" id="{B068010E-A6A8-4537-B82E-B168C59FB3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C:\Users\KDY\Desktop\파이썬 3판\강의교안\파이썬 for Beginner 3판 로고.png">
            <a:extLst>
              <a:ext uri="{FF2B5EF4-FFF2-40B4-BE49-F238E27FC236}">
                <a16:creationId xmlns:a16="http://schemas.microsoft.com/office/drawing/2014/main" id="{57B1BA65-CE72-4560-98FF-E052299CAF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KDY\Desktop\파이썬 3판\강의교안\파이썬 for Beginner 3판 강의교안 템플릿.png">
            <a:extLst>
              <a:ext uri="{FF2B5EF4-FFF2-40B4-BE49-F238E27FC236}">
                <a16:creationId xmlns:a16="http://schemas.microsoft.com/office/drawing/2014/main" id="{306EBBC2-E0E7-47BB-BB0F-495F4F4FBA8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19" y="572446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351E215-5EEF-425A-9419-CBBE1567C9FB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6"/>
            <a:ext cx="11675533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04A8D5C1-4ADC-43F5-8BBA-D5421C5B9CCD}"/>
              </a:ext>
            </a:extLst>
          </p:cNvPr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240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87F4FB8F-5E32-4D59-9812-BF10D909DF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08132B-E747-4DE4-B58D-7B41B76410A9}"/>
              </a:ext>
            </a:extLst>
          </p:cNvPr>
          <p:cNvSpPr txBox="1"/>
          <p:nvPr userDrawn="1"/>
        </p:nvSpPr>
        <p:spPr>
          <a:xfrm>
            <a:off x="4226424" y="2895790"/>
            <a:ext cx="3766664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333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5333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D30BA13F-A24B-4F06-ABC8-24F80F532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5"/>
          <a:stretch/>
        </p:blipFill>
        <p:spPr>
          <a:xfrm>
            <a:off x="65330" y="188640"/>
            <a:ext cx="5374632" cy="1980220"/>
          </a:xfrm>
          <a:prstGeom prst="rect">
            <a:avLst/>
          </a:prstGeom>
        </p:spPr>
      </p:pic>
      <p:pic>
        <p:nvPicPr>
          <p:cNvPr id="5" name="그림 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08D52564-2037-4B9F-B72D-7DC9F9BE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8" b="31625"/>
          <a:stretch/>
        </p:blipFill>
        <p:spPr>
          <a:xfrm>
            <a:off x="-1149805" y="2393885"/>
            <a:ext cx="636993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9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68F56-A9D9-4D8A-9E1D-F2F89908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603E8B-617D-45E3-979D-D572034D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02" y="863715"/>
            <a:ext cx="8127395" cy="3302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4A0E73-A53C-4F46-9CD7-54D82ACD3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98"/>
          <a:stretch/>
        </p:blipFill>
        <p:spPr>
          <a:xfrm>
            <a:off x="2041633" y="4149081"/>
            <a:ext cx="8055895" cy="14702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B3FD49-AA36-4817-86FA-25E2E14CD04C}"/>
              </a:ext>
            </a:extLst>
          </p:cNvPr>
          <p:cNvSpPr/>
          <p:nvPr/>
        </p:nvSpPr>
        <p:spPr>
          <a:xfrm>
            <a:off x="6366030" y="4118568"/>
            <a:ext cx="50993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50~52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행 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: 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공통으로 접근할 전역 변수 준비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photo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는 처음 불러들인 원본 이미지이며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,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photo2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를 이미지 처리한 결과 이미지를 저장할 변수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. 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oriX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, </a:t>
            </a:r>
            <a:r>
              <a:rPr lang="en-US" altLang="ko-KR" sz="1600" dirty="0" err="1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oriY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는 원본 이미지의 폭과 높이를 저장</a:t>
            </a:r>
            <a:endParaRPr lang="en-US" altLang="ko-KR" sz="1600" dirty="0">
              <a:solidFill>
                <a:srgbClr val="FF0000"/>
              </a:solidFill>
              <a:latin typeface="+mj-lt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68F56-A9D9-4D8A-9E1D-F2F89908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0351B6-4BAF-4136-AD39-5749CAC9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77" y="773706"/>
            <a:ext cx="7282045" cy="57997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125363-E814-40F7-B897-A35FE84F2DE4}"/>
              </a:ext>
            </a:extLst>
          </p:cNvPr>
          <p:cNvSpPr/>
          <p:nvPr/>
        </p:nvSpPr>
        <p:spPr>
          <a:xfrm>
            <a:off x="4901039" y="953725"/>
            <a:ext cx="4828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55~87</a:t>
            </a:r>
            <a:r>
              <a:rPr lang="ko-KR" altLang="en-US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윈도창을 출력하고 메뉴를 추가한 부분</a:t>
            </a:r>
            <a:endParaRPr lang="en-US" altLang="ko-KR" sz="16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0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8DD03-C337-4723-855A-8BF09AEA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AC809-768A-4D04-9EFB-0E48421E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0" y="1221573"/>
            <a:ext cx="8243360" cy="44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6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프로젝트의 완성</a:t>
            </a:r>
            <a:endParaRPr lang="en-US" altLang="ko-KR" dirty="0"/>
          </a:p>
          <a:p>
            <a:pPr lvl="1"/>
            <a:r>
              <a:rPr lang="ko-KR" altLang="en-US" dirty="0"/>
              <a:t>이미지 열기 및 화면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B54AF-54C4-4767-B6A8-AF7CE4B6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89" y="1474110"/>
            <a:ext cx="5643621" cy="52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Code 14-01.py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행 </a:t>
            </a:r>
            <a:r>
              <a:rPr lang="en-US" altLang="ko-KR" dirty="0" err="1"/>
              <a:t>displayimage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 err="1"/>
              <a:t>func_open</a:t>
            </a:r>
            <a:r>
              <a:rPr lang="en-US" altLang="ko-KR" dirty="0"/>
              <a:t>() </a:t>
            </a:r>
            <a:r>
              <a:rPr lang="ko-KR" altLang="en-US"/>
              <a:t>함수 수정실행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5C848-DE6F-4D22-A448-09190BB9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90" y="1198471"/>
            <a:ext cx="7667265" cy="54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5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Code 14-01.py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행 </a:t>
            </a:r>
            <a:r>
              <a:rPr lang="en-US" altLang="ko-KR" dirty="0" err="1"/>
              <a:t>displayimage</a:t>
            </a:r>
            <a:r>
              <a:rPr lang="en-US" altLang="ko-KR" dirty="0"/>
              <a:t>()</a:t>
            </a:r>
            <a:r>
              <a:rPr lang="ko-KR" altLang="en-US" dirty="0"/>
              <a:t>함수와 </a:t>
            </a:r>
            <a:r>
              <a:rPr lang="en-US" altLang="ko-KR" dirty="0" err="1"/>
              <a:t>func_open</a:t>
            </a:r>
            <a:r>
              <a:rPr lang="en-US" altLang="ko-KR" dirty="0"/>
              <a:t>() </a:t>
            </a:r>
            <a:r>
              <a:rPr lang="ko-KR" altLang="en-US"/>
              <a:t>함수 수정실행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69EFB-866A-4CE8-B384-C4A21CF5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31" y="1358771"/>
            <a:ext cx="7507070" cy="2506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43DB0-600C-41D7-994F-ECF0C1E2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" b="76535"/>
          <a:stretch/>
        </p:blipFill>
        <p:spPr>
          <a:xfrm>
            <a:off x="1865530" y="3863640"/>
            <a:ext cx="7485162" cy="825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FFA74A-DE49-47F4-BF37-7DF1DB59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10" y="3291019"/>
            <a:ext cx="5323449" cy="27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9CC36E-47FA-4B5F-A59E-880CB5D3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1" y="1223756"/>
            <a:ext cx="8307415" cy="30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확대 및 축소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5151A-00F6-4FDB-A0A7-65D76376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5" y="1191039"/>
            <a:ext cx="8172400" cy="52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EFAB8D-070D-46A1-B71C-48646173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51" y="1043735"/>
            <a:ext cx="7003898" cy="50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상하 및 좌우 반전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EAE43-498F-426A-86E2-13E8EC28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0" y="1268760"/>
            <a:ext cx="8037385" cy="4533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F52548-30E4-4BF6-81F2-E21F972E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9" y="4338523"/>
            <a:ext cx="5715876" cy="211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961F0E3B-0759-47C8-B9C8-3615100F0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1" t="73625"/>
          <a:stretch/>
        </p:blipFill>
        <p:spPr>
          <a:xfrm>
            <a:off x="155340" y="863714"/>
            <a:ext cx="9978612" cy="32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회전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FF92B8-702A-4176-A9A3-78CCF1C7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37" y="1152106"/>
            <a:ext cx="7763453" cy="53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밝게 어둡게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D6BC09-0D05-4C0E-85C8-C8AF365E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20" y="1178751"/>
            <a:ext cx="7935230" cy="34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 밝게 어둡게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9DABE8-9BAF-4B40-B91E-FD25A0D4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5" y="1130891"/>
            <a:ext cx="9464703" cy="5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1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이미지에 특수 효과주기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C26EC-C90D-4F16-96BD-E0650A87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35" y="1139322"/>
            <a:ext cx="8037385" cy="4579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FB732-4C55-4AF2-9799-7EE5A12AD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02"/>
          <a:stretch/>
        </p:blipFill>
        <p:spPr>
          <a:xfrm>
            <a:off x="5735960" y="4800613"/>
            <a:ext cx="5725090" cy="18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이미지를 흑백으로 변경</a:t>
            </a:r>
            <a:r>
              <a:rPr lang="en-US" altLang="ko-KR" dirty="0"/>
              <a:t>([</a:t>
            </a:r>
            <a:r>
              <a:rPr lang="ko-KR" altLang="en-US" dirty="0"/>
              <a:t>프로젝트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7FDDE-9BCE-46A9-ACB9-209210A7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85862"/>
            <a:ext cx="86296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0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B8C5A9-D911-405D-8AC9-19B271FA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78" y="1358771"/>
            <a:ext cx="8532440" cy="23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0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슈팅 게임 소개</a:t>
            </a:r>
            <a:endParaRPr lang="en-US" altLang="ko-KR" dirty="0"/>
          </a:p>
          <a:p>
            <a:pPr lvl="1"/>
            <a:r>
              <a:rPr lang="ko-KR" altLang="en-US" dirty="0"/>
              <a:t>우주괴물 무찌르기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76" y="1500528"/>
            <a:ext cx="3609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외부 라이브러리 설치</a:t>
            </a:r>
            <a:endParaRPr lang="en-US" altLang="ko-KR" dirty="0"/>
          </a:p>
          <a:p>
            <a:pPr lvl="1"/>
            <a:r>
              <a:rPr lang="en-US" altLang="ko-KR"/>
              <a:t>pygame </a:t>
            </a:r>
            <a:r>
              <a:rPr lang="ko-KR" altLang="en-US"/>
              <a:t>외부 라이브러리 사용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8" y="5049181"/>
            <a:ext cx="8100900" cy="620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90E9A0-E04D-47AC-AB32-FE36DF1B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50" y="1591536"/>
            <a:ext cx="8100900" cy="3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3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슈팅 게임 기능 구성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1. </a:t>
            </a:r>
            <a:r>
              <a:rPr lang="ko-KR" altLang="en-US" dirty="0"/>
              <a:t>기본 화면 구성하기</a:t>
            </a:r>
            <a:r>
              <a:rPr lang="en-US" altLang="ko-KR" dirty="0"/>
              <a:t>(code14-10.Py)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5" y="1628801"/>
            <a:ext cx="2933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50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2. </a:t>
            </a:r>
            <a:r>
              <a:rPr lang="ko-KR" altLang="en-US" dirty="0"/>
              <a:t>우주선 이미지를 추가하고 방향키로 움직이기</a:t>
            </a:r>
            <a:r>
              <a:rPr lang="en-US" altLang="ko-KR" dirty="0"/>
              <a:t>(code14-11.Py)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6" y="1178750"/>
            <a:ext cx="29432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소개</a:t>
            </a:r>
            <a:endParaRPr lang="en-US" altLang="ko-KR" dirty="0"/>
          </a:p>
          <a:p>
            <a:pPr lvl="1"/>
            <a:r>
              <a:rPr lang="ko-KR" altLang="en-US" dirty="0" err="1"/>
              <a:t>포토샵과</a:t>
            </a:r>
            <a:r>
              <a:rPr lang="ko-KR" altLang="en-US" dirty="0"/>
              <a:t> 비슷하게 기능 구현</a:t>
            </a:r>
            <a:r>
              <a:rPr lang="en-US" altLang="ko-KR" dirty="0"/>
              <a:t>(</a:t>
            </a:r>
            <a:r>
              <a:rPr lang="ko-KR" altLang="en-US" dirty="0"/>
              <a:t>왼쪽의 원본 사진에 화전</a:t>
            </a:r>
            <a:r>
              <a:rPr lang="en-US" altLang="ko-KR" dirty="0"/>
              <a:t>, </a:t>
            </a:r>
            <a:r>
              <a:rPr lang="ko-KR" altLang="en-US" dirty="0"/>
              <a:t>밝기 조절 기능 적용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9234A9-365B-4434-B6DD-6B263241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7" y="1628800"/>
            <a:ext cx="10038753" cy="43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3. </a:t>
            </a:r>
            <a:r>
              <a:rPr lang="ko-KR" altLang="en-US" dirty="0"/>
              <a:t>우주괴물이 나타나면 자동으로 움직이기</a:t>
            </a:r>
            <a:r>
              <a:rPr lang="en-US" altLang="ko-KR" dirty="0"/>
              <a:t>(code14-12.Py)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78751"/>
            <a:ext cx="29718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1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4. </a:t>
            </a:r>
            <a:r>
              <a:rPr lang="ko-KR" altLang="en-US" dirty="0"/>
              <a:t>우주선에서 미사일 발사하기</a:t>
            </a:r>
            <a:r>
              <a:rPr lang="en-US" altLang="ko-KR" dirty="0"/>
              <a:t>(code14-12.Py)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1" y="1223756"/>
            <a:ext cx="29432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34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기능 </a:t>
            </a:r>
            <a:r>
              <a:rPr lang="en-US" altLang="ko-KR" dirty="0"/>
              <a:t>4. </a:t>
            </a:r>
            <a:r>
              <a:rPr lang="ko-KR" altLang="en-US" dirty="0"/>
              <a:t>우주괴물 맞히고 점수 계산하기</a:t>
            </a:r>
            <a:r>
              <a:rPr lang="en-US" altLang="ko-KR" dirty="0"/>
              <a:t>(code14-14.Py)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6" y="1313766"/>
            <a:ext cx="29622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10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주요 변수 소개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5" y="1404938"/>
            <a:ext cx="7200800" cy="51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9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938" y="1074562"/>
            <a:ext cx="3028210" cy="1698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56" y="2772815"/>
            <a:ext cx="4600575" cy="2514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412" y="5634245"/>
            <a:ext cx="17811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91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슈팅 게임 프로젝트의 완성</a:t>
            </a:r>
            <a:endParaRPr lang="en-US" altLang="ko-KR" dirty="0"/>
          </a:p>
          <a:p>
            <a:pPr lvl="1"/>
            <a:r>
              <a:rPr lang="ko-KR" altLang="en-US" dirty="0"/>
              <a:t>기본 화면 구성하기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53" y="1538790"/>
            <a:ext cx="6191894" cy="5107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60664" y="3675692"/>
            <a:ext cx="2909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11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monitor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변수 전역 변수로 지정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13~15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무작위로 색상 선택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25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해당 </a:t>
            </a:r>
            <a:r>
              <a:rPr lang="ko-KR" altLang="en-US" sz="12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색당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화면에 배경으로 칠함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59343" y="773113"/>
            <a:ext cx="7201876" cy="5670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11729" y="1718811"/>
            <a:ext cx="2909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10~44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게임 작동하는 본체 함수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11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monitor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변수 전역 변수로 지정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76021" y="5229201"/>
            <a:ext cx="2884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23~44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무한 반복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28~31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키보드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마우스 이벤트 확인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28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행 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발생된 이벤트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e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에 저장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8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31219" y="812800"/>
            <a:ext cx="78581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우주선 이미지를 추가하고 방향키로 움직이기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00E751-1974-4454-ACCB-9A2517C0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09" y="1268760"/>
            <a:ext cx="7362310" cy="30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67" y="863715"/>
            <a:ext cx="7219465" cy="55799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11592" y="1718811"/>
            <a:ext cx="5334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➌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전역 변수에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ship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추가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b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</a:br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➍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우주선 초기 위치와 키보드 </a:t>
            </a:r>
            <a:r>
              <a:rPr lang="ko-KR" altLang="en-US" sz="12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이벤트시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이동량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지정 변수 선언</a:t>
            </a:r>
          </a:p>
        </p:txBody>
      </p:sp>
    </p:spTree>
    <p:extLst>
      <p:ext uri="{BB962C8B-B14F-4D97-AF65-F5344CB8AC3E}">
        <p14:creationId xmlns:p14="http://schemas.microsoft.com/office/powerpoint/2010/main" val="37506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외부 라이브러리 설치</a:t>
            </a:r>
            <a:endParaRPr lang="en-US" altLang="ko-KR" dirty="0"/>
          </a:p>
          <a:p>
            <a:pPr lvl="1"/>
            <a:r>
              <a:rPr lang="ko-KR" altLang="en-US" dirty="0" err="1"/>
              <a:t>파이썬에</a:t>
            </a:r>
            <a:r>
              <a:rPr lang="ko-KR" altLang="en-US" dirty="0"/>
              <a:t> </a:t>
            </a:r>
            <a:r>
              <a:rPr lang="en-US" altLang="ko-KR" dirty="0"/>
              <a:t>Pillow </a:t>
            </a:r>
            <a:r>
              <a:rPr lang="ko-KR" altLang="en-US" dirty="0"/>
              <a:t>라이브러리 설치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DD6716-7B94-4103-BE9D-59F9F3CD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1583795"/>
            <a:ext cx="8370930" cy="49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80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12" y="863715"/>
            <a:ext cx="7933186" cy="55799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47209" y="3608685"/>
            <a:ext cx="33180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➎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키보드의 방향키에 따른 </a:t>
            </a:r>
            <a:r>
              <a:rPr lang="ko-KR" altLang="en-US" sz="12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이동량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값 지정</a:t>
            </a:r>
          </a:p>
        </p:txBody>
      </p:sp>
    </p:spTree>
    <p:extLst>
      <p:ext uri="{BB962C8B-B14F-4D97-AF65-F5344CB8AC3E}">
        <p14:creationId xmlns:p14="http://schemas.microsoft.com/office/powerpoint/2010/main" val="1613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02" y="728700"/>
            <a:ext cx="7155795" cy="56545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41052" y="5546741"/>
            <a:ext cx="4467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➊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우주선의 객체 준비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우주선 객체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크기와 관련된 변수 준비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35553" y="1811326"/>
            <a:ext cx="3870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➏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방향키로 이동하는 우주선이 화면 아래부터 중앙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   넘어가지 못하도록 설정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56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5" y="818710"/>
            <a:ext cx="8011342" cy="5385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20630" y="2738670"/>
            <a:ext cx="4031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➋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우주선 이미지를 준비하고 크기를 구하는 코드 추가</a:t>
            </a:r>
          </a:p>
        </p:txBody>
      </p:sp>
    </p:spTree>
    <p:extLst>
      <p:ext uri="{BB962C8B-B14F-4D97-AF65-F5344CB8AC3E}">
        <p14:creationId xmlns:p14="http://schemas.microsoft.com/office/powerpoint/2010/main" val="40111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우주괴물이 나타나면 자동으로 움직이기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576C9-0E04-40EA-B007-60DC7E10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1" y="1143779"/>
            <a:ext cx="7830015" cy="52998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80050" y="4914166"/>
            <a:ext cx="22557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➋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전역 변수에 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monster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053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81335" y="773113"/>
            <a:ext cx="6557893" cy="5670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00488" y="3224606"/>
            <a:ext cx="2544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➌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우주괴물의 이미지를 무작위로 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추출하고 크기와 위치 설정</a:t>
            </a:r>
          </a:p>
        </p:txBody>
      </p:sp>
    </p:spTree>
    <p:extLst>
      <p:ext uri="{BB962C8B-B14F-4D97-AF65-F5344CB8AC3E}">
        <p14:creationId xmlns:p14="http://schemas.microsoft.com/office/powerpoint/2010/main" val="78027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6" y="864075"/>
            <a:ext cx="7567951" cy="55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36" y="773705"/>
            <a:ext cx="8232651" cy="5669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58306" y="1943836"/>
            <a:ext cx="2513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➍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우주괴물이 자동으로 나타나 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  오른쪽으로 움직이게 코딩</a:t>
            </a:r>
          </a:p>
        </p:txBody>
      </p:sp>
    </p:spTree>
    <p:extLst>
      <p:ext uri="{BB962C8B-B14F-4D97-AF65-F5344CB8AC3E}">
        <p14:creationId xmlns:p14="http://schemas.microsoft.com/office/powerpoint/2010/main" val="34071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6" y="773840"/>
            <a:ext cx="6805575" cy="56815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15" y="3035263"/>
            <a:ext cx="2358491" cy="34084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81165" y="167803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➊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전역 변수 선언 부분에 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  우주괴물과 관련된 변수 준비</a:t>
            </a:r>
          </a:p>
        </p:txBody>
      </p:sp>
    </p:spTree>
    <p:extLst>
      <p:ext uri="{BB962C8B-B14F-4D97-AF65-F5344CB8AC3E}">
        <p14:creationId xmlns:p14="http://schemas.microsoft.com/office/powerpoint/2010/main" val="15069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우주선에서 미사일 발사하기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313765"/>
            <a:ext cx="74199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65256-BC9E-414E-B1F1-E583F1AF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25" y="814064"/>
            <a:ext cx="7816995" cy="58768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70975" y="2213866"/>
            <a:ext cx="2597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➋</a:t>
            </a:r>
            <a:r>
              <a:rPr lang="ko-KR" altLang="en-US" sz="1400" dirty="0">
                <a:solidFill>
                  <a:srgbClr val="FF0000"/>
                </a:solidFill>
              </a:rPr>
              <a:t> 전역 변수에 missile을 추가</a:t>
            </a:r>
          </a:p>
        </p:txBody>
      </p:sp>
    </p:spTree>
    <p:extLst>
      <p:ext uri="{BB962C8B-B14F-4D97-AF65-F5344CB8AC3E}">
        <p14:creationId xmlns:p14="http://schemas.microsoft.com/office/powerpoint/2010/main" val="27518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D2B9B-7146-4E3E-9219-3A33DEAD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35" y="656546"/>
            <a:ext cx="6290086" cy="59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81271" y="773113"/>
            <a:ext cx="6958020" cy="5670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75300" y="1268760"/>
            <a:ext cx="2586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➍ </a:t>
            </a:r>
            <a:r>
              <a:rPr lang="ko-KR" altLang="en-US" sz="1400" dirty="0">
                <a:solidFill>
                  <a:srgbClr val="FF0000"/>
                </a:solidFill>
              </a:rPr>
              <a:t>미사의 좌표를 None으로    초기화하는 코드 추가</a:t>
            </a:r>
          </a:p>
        </p:txBody>
      </p:sp>
    </p:spTree>
    <p:extLst>
      <p:ext uri="{BB962C8B-B14F-4D97-AF65-F5344CB8AC3E}">
        <p14:creationId xmlns:p14="http://schemas.microsoft.com/office/powerpoint/2010/main" val="5321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9344" y="1103313"/>
            <a:ext cx="7381875" cy="5010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66030" y="2348881"/>
            <a:ext cx="3960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➎ </a:t>
            </a:r>
            <a:r>
              <a:rPr lang="ko-KR" altLang="en-US" sz="1400" dirty="0">
                <a:solidFill>
                  <a:srgbClr val="FF0000"/>
                </a:solidFill>
              </a:rPr>
              <a:t>SpaceBar </a:t>
            </a:r>
            <a:r>
              <a:rPr lang="ko-KR" altLang="en-US" sz="1400" dirty="0" err="1">
                <a:solidFill>
                  <a:srgbClr val="FF0000"/>
                </a:solidFill>
              </a:rPr>
              <a:t>로</a:t>
            </a:r>
            <a:r>
              <a:rPr lang="ko-KR" altLang="en-US" sz="1400" dirty="0">
                <a:solidFill>
                  <a:srgbClr val="FF0000"/>
                </a:solidFill>
              </a:rPr>
              <a:t> 미사일을 발사하는 코드를 추가</a:t>
            </a:r>
          </a:p>
        </p:txBody>
      </p:sp>
    </p:spTree>
    <p:extLst>
      <p:ext uri="{BB962C8B-B14F-4D97-AF65-F5344CB8AC3E}">
        <p14:creationId xmlns:p14="http://schemas.microsoft.com/office/powerpoint/2010/main" val="191940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77096" y="773113"/>
            <a:ext cx="6566371" cy="5670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06091" y="5319211"/>
            <a:ext cx="3369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➏ </a:t>
            </a:r>
            <a:r>
              <a:rPr lang="ko-KR" altLang="en-US" sz="1400" dirty="0">
                <a:solidFill>
                  <a:srgbClr val="FF0000"/>
                </a:solidFill>
              </a:rPr>
              <a:t>미사일을 화면에 표시하는 코드 추가</a:t>
            </a:r>
          </a:p>
        </p:txBody>
      </p:sp>
    </p:spTree>
    <p:extLst>
      <p:ext uri="{BB962C8B-B14F-4D97-AF65-F5344CB8AC3E}">
        <p14:creationId xmlns:p14="http://schemas.microsoft.com/office/powerpoint/2010/main" val="3168153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78869" y="1131888"/>
            <a:ext cx="7362825" cy="4953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35861" y="4239091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HY엽서L" panose="02030600000101010101" pitchFamily="18" charset="-127"/>
                <a:ea typeface="HY엽서L" panose="02030600000101010101" pitchFamily="18" charset="-127"/>
              </a:rPr>
              <a:t>➊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미사일과 관련된 전역 변수 선언 준비</a:t>
            </a:r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3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80414" y="773113"/>
            <a:ext cx="6959735" cy="5670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30815" y="3752125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➌ </a:t>
            </a:r>
            <a:r>
              <a:rPr lang="ko-KR" altLang="en-US" sz="1400" dirty="0">
                <a:solidFill>
                  <a:srgbClr val="FF0000"/>
                </a:solidFill>
              </a:rPr>
              <a:t>미사일 이미지 추가 코드 작성</a:t>
            </a:r>
          </a:p>
        </p:txBody>
      </p:sp>
    </p:spTree>
    <p:extLst>
      <p:ext uri="{BB962C8B-B14F-4D97-AF65-F5344CB8AC3E}">
        <p14:creationId xmlns:p14="http://schemas.microsoft.com/office/powerpoint/2010/main" val="3153948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우주괴물 맞히고 점수 계산하기</a:t>
            </a:r>
            <a:r>
              <a:rPr lang="en-US" altLang="ko-KR" dirty="0"/>
              <a:t>([</a:t>
            </a:r>
            <a:r>
              <a:rPr lang="ko-KR" altLang="en-US" dirty="0"/>
              <a:t>프로젝트 </a:t>
            </a:r>
            <a:r>
              <a:rPr lang="en-US" altLang="ko-KR" dirty="0"/>
              <a:t>2 ]</a:t>
            </a:r>
            <a:r>
              <a:rPr lang="ko-KR" altLang="en-US" dirty="0"/>
              <a:t>의 완성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E809C-6AFB-4191-BBCA-D53E18CA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46" y="1036374"/>
            <a:ext cx="7117763" cy="58216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2808" y="4914166"/>
            <a:ext cx="2831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➍ </a:t>
            </a:r>
            <a:r>
              <a:rPr lang="ko-KR" altLang="en-US" sz="1400" dirty="0">
                <a:solidFill>
                  <a:srgbClr val="FF0000"/>
                </a:solidFill>
              </a:rPr>
              <a:t>점수를 화면에 쓰는 함수 선언</a:t>
            </a:r>
          </a:p>
        </p:txBody>
      </p:sp>
    </p:spTree>
    <p:extLst>
      <p:ext uri="{BB962C8B-B14F-4D97-AF65-F5344CB8AC3E}">
        <p14:creationId xmlns:p14="http://schemas.microsoft.com/office/powerpoint/2010/main" val="769829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6922D0-ACE8-427F-B681-1D62685D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53" y="688178"/>
            <a:ext cx="7912132" cy="61455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40270" y="5319211"/>
            <a:ext cx="3816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➊ </a:t>
            </a:r>
            <a:r>
              <a:rPr lang="ko-KR" altLang="en-US" sz="1400" dirty="0">
                <a:solidFill>
                  <a:srgbClr val="FF0000"/>
                </a:solidFill>
              </a:rPr>
              <a:t>맞춘 우주괴물 숫자를 누적하는 변수 준비</a:t>
            </a:r>
          </a:p>
        </p:txBody>
      </p:sp>
    </p:spTree>
    <p:extLst>
      <p:ext uri="{BB962C8B-B14F-4D97-AF65-F5344CB8AC3E}">
        <p14:creationId xmlns:p14="http://schemas.microsoft.com/office/powerpoint/2010/main" val="1019055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0ECEA-7E00-4A24-BBAB-B8A8975F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25" y="1034918"/>
            <a:ext cx="7785100" cy="54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47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9C3F6F-3C8F-4B6F-A1B7-0E2EA496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10" y="787449"/>
            <a:ext cx="7112409" cy="60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78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65F4F-B604-4A06-9DD1-91872C0D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17" y="774516"/>
            <a:ext cx="8073165" cy="59164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51195" y="3732718"/>
            <a:ext cx="2961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➋</a:t>
            </a:r>
            <a:r>
              <a:rPr lang="ko-KR" altLang="en-US" sz="1400" dirty="0">
                <a:solidFill>
                  <a:srgbClr val="FF0000"/>
                </a:solidFill>
              </a:rPr>
              <a:t> 우주괴물이 미사일에 맞았는지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</a:rPr>
              <a:t> 체크하는 코드 추가</a:t>
            </a:r>
          </a:p>
        </p:txBody>
      </p:sp>
    </p:spTree>
    <p:extLst>
      <p:ext uri="{BB962C8B-B14F-4D97-AF65-F5344CB8AC3E}">
        <p14:creationId xmlns:p14="http://schemas.microsoft.com/office/powerpoint/2010/main" val="403117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미니 </a:t>
            </a:r>
            <a:r>
              <a:rPr lang="ko-KR" altLang="en-US" dirty="0" err="1"/>
              <a:t>포토샵</a:t>
            </a:r>
            <a:r>
              <a:rPr lang="ko-KR" altLang="en-US" dirty="0"/>
              <a:t> 기능 구성</a:t>
            </a:r>
          </a:p>
          <a:p>
            <a:pPr lvl="1"/>
            <a:r>
              <a:rPr lang="ko-KR" altLang="en-US" dirty="0"/>
              <a:t>메뉴 구성도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FD46F8-396F-4C9C-B77A-F4468AD3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583796"/>
            <a:ext cx="6255695" cy="34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70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FCD00-0190-436E-B3FD-ECA0AD1C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82" y="728700"/>
            <a:ext cx="8276436" cy="58870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20542" y="5727436"/>
            <a:ext cx="4365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➌ </a:t>
            </a:r>
            <a:r>
              <a:rPr lang="ko-KR" altLang="en-US" sz="1400" dirty="0">
                <a:solidFill>
                  <a:srgbClr val="FF0000"/>
                </a:solidFill>
              </a:rPr>
              <a:t>파괴한 우주괴물 숫자를 화면 왼쪽 아래에 쓰도록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</a:rPr>
              <a:t>함수를 호출하는 코드 추가</a:t>
            </a:r>
          </a:p>
        </p:txBody>
      </p:sp>
    </p:spTree>
    <p:extLst>
      <p:ext uri="{BB962C8B-B14F-4D97-AF65-F5344CB8AC3E}">
        <p14:creationId xmlns:p14="http://schemas.microsoft.com/office/powerpoint/2010/main" val="786262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슈팅 게임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2033B-E2A4-46DC-B3D4-76C7B0B8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5" y="638691"/>
            <a:ext cx="7785100" cy="60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19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4A72CD-810F-4CCF-9A96-E5F16AE4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6" y="953726"/>
            <a:ext cx="8487435" cy="234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A2FB-2E1A-4D8E-AB1B-A3049790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DEF32-5343-4458-AA29-FB83EB646B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메뉴 구현과 함수 선언</a:t>
            </a:r>
            <a:endParaRPr lang="en-US" altLang="ko-KR"/>
          </a:p>
          <a:p>
            <a:pPr lvl="1"/>
            <a:r>
              <a:rPr lang="ko-KR" altLang="en-US"/>
              <a:t>각 메뉴를 클릭할 때 실행할 함수명 미리 정의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17F24-5B37-40CD-8C30-B91C96EE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0" y="1727244"/>
            <a:ext cx="8236504" cy="1881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4DF2BD-8611-45B2-8B15-E589291C5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89"/>
          <a:stretch/>
        </p:blipFill>
        <p:spPr>
          <a:xfrm>
            <a:off x="1955540" y="3469859"/>
            <a:ext cx="8236504" cy="28844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245D3-C10A-4527-BD65-843F2DB9434F}"/>
              </a:ext>
            </a:extLst>
          </p:cNvPr>
          <p:cNvSpPr/>
          <p:nvPr/>
        </p:nvSpPr>
        <p:spPr>
          <a:xfrm>
            <a:off x="5780965" y="2099735"/>
            <a:ext cx="54809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1~4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행 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앞으로 사용할 라이브러리 또는 모듈을 </a:t>
            </a:r>
            <a:r>
              <a:rPr lang="ko-KR" altLang="en-US" sz="1600" dirty="0" err="1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임포트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.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행의 </a:t>
            </a:r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PIL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은 앞에서 설치한 이미지 처리 기능을 제공하는 </a:t>
            </a:r>
            <a:endParaRPr lang="en-US" altLang="ko-KR" sz="1600" dirty="0">
              <a:solidFill>
                <a:srgbClr val="FF0000"/>
              </a:solidFill>
              <a:latin typeface="+mj-lt"/>
              <a:ea typeface="HY엽서L" panose="02030600000101010101" pitchFamily="18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Pillow</a:t>
            </a:r>
            <a:r>
              <a:rPr lang="ko-KR" altLang="en-US" sz="1600" dirty="0">
                <a:solidFill>
                  <a:srgbClr val="FF0000"/>
                </a:solidFill>
                <a:latin typeface="+mj-lt"/>
                <a:ea typeface="HY엽서L" panose="02030600000101010101" pitchFamily="18" charset="-127"/>
              </a:rPr>
              <a:t>의 라이브러리</a:t>
            </a:r>
            <a:endParaRPr lang="en-US" altLang="ko-KR" sz="1600" dirty="0">
              <a:solidFill>
                <a:srgbClr val="FF0000"/>
              </a:solidFill>
              <a:latin typeface="+mj-lt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2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354F6-485E-4843-A4AE-EC66FC7E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미니 포토샵 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6FEB0-4C86-474E-8BEE-CC3CB1D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25" y="863716"/>
            <a:ext cx="8172400" cy="57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8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1898</TotalTime>
  <Words>801</Words>
  <Application>Microsoft Office PowerPoint</Application>
  <PresentationFormat>와이드스크린</PresentationFormat>
  <Paragraphs>147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HY견고딕</vt:lpstr>
      <vt:lpstr>HY엽서L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01 미니 포토샵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Section 02 슈팅 게임 프로젝트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269</cp:revision>
  <dcterms:created xsi:type="dcterms:W3CDTF">2012-07-23T02:34:37Z</dcterms:created>
  <dcterms:modified xsi:type="dcterms:W3CDTF">2022-01-28T03:06:04Z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